
<file path=[Content_Types].xml><?xml version="1.0" encoding="utf-8"?>
<Types xmlns="http://schemas.openxmlformats.org/package/2006/content-types"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theme/theme1.xml" ContentType="application/vnd.openxmlformats-officedocument.theme+xml"/>
  <Default Extension="jpeg" ContentType="image/jpeg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  <p:sldId id="257" r:id="rId3"/>
    <p:sldId id="258" r:id="rId4"/>
    <p:sldId id="259" r:id="rId5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68" d="100"/>
          <a:sy n="68" d="100"/>
        </p:scale>
        <p:origin x="-1434" y="-96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gridSpacing cx="78028800" cy="780288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theme" Target="theme/theme1.xml"/><Relationship Id="rId3" Type="http://schemas.openxmlformats.org/officeDocument/2006/relationships/slide" Target="slides/slide2.xml"/><Relationship Id="rId7" Type="http://schemas.openxmlformats.org/officeDocument/2006/relationships/viewProps" Target="view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presProps" Target="presProps.xml"/><Relationship Id="rId5" Type="http://schemas.openxmlformats.org/officeDocument/2006/relationships/slide" Target="slides/slide4.xml"/><Relationship Id="rId4" Type="http://schemas.openxmlformats.org/officeDocument/2006/relationships/slide" Target="slides/slide3.xml"/><Relationship Id="rId9" Type="http://schemas.openxmlformats.org/officeDocument/2006/relationships/tableStyles" Target="tableStyles.xml"/></Relationships>
</file>

<file path=ppt/media/image1.jpeg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Title 7"/>
          <p:cNvSpPr>
            <a:spLocks noGrp="1"/>
          </p:cNvSpPr>
          <p:nvPr>
            <p:ph type="ctrTitle"/>
          </p:nvPr>
        </p:nvSpPr>
        <p:spPr>
          <a:xfrm>
            <a:off x="422030" y="1371600"/>
            <a:ext cx="8229600" cy="1828800"/>
          </a:xfrm>
        </p:spPr>
        <p:txBody>
          <a:bodyPr vert="horz" lIns="45720" tIns="0" rIns="45720" bIns="0" anchor="b">
            <a:norm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</a:sp3d>
          </a:bodyPr>
          <a:lstStyle>
            <a:lvl1pPr>
              <a:defRPr sz="4800" b="1" cap="all" baseline="0">
                <a:ln w="6350">
                  <a:noFill/>
                </a:ln>
                <a:gradFill>
                  <a:gsLst>
                    <a:gs pos="0">
                      <a:schemeClr val="accent1">
                        <a:tint val="73000"/>
                        <a:satMod val="145000"/>
                      </a:schemeClr>
                    </a:gs>
                    <a:gs pos="73000">
                      <a:schemeClr val="accent1">
                        <a:tint val="73000"/>
                        <a:satMod val="145000"/>
                      </a:schemeClr>
                    </a:gs>
                    <a:gs pos="100000">
                      <a:schemeClr val="accent1">
                        <a:tint val="83000"/>
                        <a:satMod val="143000"/>
                      </a:schemeClr>
                    </a:gs>
                  </a:gsLst>
                  <a:lin ang="4800000" scaled="1"/>
                </a:gradFill>
                <a:effectLst>
                  <a:outerShdw blurRad="127000" dist="200000" dir="2700000" algn="tl" rotWithShape="0">
                    <a:srgbClr val="000000">
                      <a:alpha val="30000"/>
                    </a:srgbClr>
                  </a:outerShdw>
                </a:effectLst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8" name="Date Placeholder 27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17" name="Footer Placeholder 16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  <p:sp>
        <p:nvSpPr>
          <p:cNvPr id="9" name="Subtitle 8"/>
          <p:cNvSpPr>
            <a:spLocks noGrp="1"/>
          </p:cNvSpPr>
          <p:nvPr>
            <p:ph type="subTitle" idx="1"/>
          </p:nvPr>
        </p:nvSpPr>
        <p:spPr>
          <a:xfrm>
            <a:off x="1371600" y="3331698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600200" y="609600"/>
            <a:ext cx="7086600" cy="1828800"/>
          </a:xfrm>
        </p:spPr>
        <p:txBody>
          <a:bodyPr vert="horz" bIns="0" anchor="b">
            <a:noAutofit/>
            <a:scene3d>
              <a:camera prst="orthographicFront"/>
              <a:lightRig rig="soft" dir="t">
                <a:rot lat="0" lon="0" rev="17220000"/>
              </a:lightRig>
            </a:scene3d>
            <a:sp3d prstMaterial="softEdge">
              <a:bevelT w="38100" h="38100"/>
              <a:contourClr>
                <a:schemeClr val="tx2">
                  <a:shade val="50000"/>
                </a:schemeClr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4800" b="1" cap="none" baseline="0">
                <a:ln w="6350">
                  <a:noFill/>
                </a:ln>
                <a:solidFill>
                  <a:schemeClr val="accent1">
                    <a:tint val="90000"/>
                    <a:satMod val="120000"/>
                  </a:schemeClr>
                </a:solidFill>
                <a:effectLst>
                  <a:outerShdw blurRad="114300" dist="101600" dir="2700000" algn="tl" rotWithShape="0">
                    <a:srgbClr val="000000">
                      <a:alpha val="40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600200" y="2507786"/>
            <a:ext cx="7086600" cy="1509712"/>
          </a:xfrm>
        </p:spPr>
        <p:txBody>
          <a:bodyPr anchor="t"/>
          <a:lstStyle>
            <a:lvl1pPr marL="73152" indent="0" algn="l">
              <a:buNone/>
              <a:defRPr sz="20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7924800" y="6416675"/>
            <a:ext cx="762000" cy="365125"/>
          </a:xfrm>
        </p:spPr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8229600" cy="1143000"/>
          </a:xfrm>
        </p:spPr>
        <p:txBody>
          <a:bodyPr anchor="ctr"/>
          <a:lstStyle>
            <a:lvl1pPr>
              <a:defRPr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2"/>
            <a:ext cx="4040188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535112"/>
            <a:ext cx="4041775" cy="750887"/>
          </a:xfrm>
        </p:spPr>
        <p:txBody>
          <a:bodyPr anchor="ctr"/>
          <a:lstStyle>
            <a:lvl1pPr marL="0" indent="0">
              <a:buNone/>
              <a:defRPr sz="2400" b="0" cap="all" baseline="0">
                <a:solidFill>
                  <a:schemeClr val="tx1"/>
                </a:solidFill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362200"/>
            <a:ext cx="4040188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362200"/>
            <a:ext cx="4041775" cy="3763963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vert="horz" anchor="b">
            <a:normAutofit/>
            <a:sp3d prstMaterial="softEdge"/>
          </a:bodyPr>
          <a:lstStyle>
            <a:lvl1pPr algn="l">
              <a:buNone/>
              <a:defRPr sz="2200" b="0">
                <a:ln w="6350">
                  <a:noFill/>
                </a:ln>
                <a:solidFill>
                  <a:schemeClr val="accent1">
                    <a:tint val="73000"/>
                    <a:satMod val="180000"/>
                  </a:schemeClr>
                </a:solidFill>
              </a:defRPr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524000"/>
            <a:ext cx="3008313" cy="4602163"/>
          </a:xfrm>
        </p:spPr>
        <p:txBody>
          <a:bodyPr/>
          <a:lstStyle>
            <a:lvl1pPr marL="0" indent="0"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2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828800" y="609600"/>
            <a:ext cx="5486400" cy="522288"/>
          </a:xfrm>
        </p:spPr>
        <p:txBody>
          <a:bodyPr lIns="45720" rIns="45720" bIns="0" anchor="b">
            <a:sp3d prstMaterial="softEdge"/>
          </a:bodyPr>
          <a:lstStyle>
            <a:lvl1pPr algn="ctr">
              <a:buNone/>
              <a:defRPr sz="2000" b="1"/>
            </a:lvl1pPr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828800" y="1831975"/>
            <a:ext cx="5486400" cy="3962400"/>
          </a:xfrm>
          <a:solidFill>
            <a:schemeClr val="bg2"/>
          </a:solidFill>
          <a:ln w="44450" cap="sq" cmpd="sng" algn="ctr">
            <a:solidFill>
              <a:srgbClr val="FFFFFF"/>
            </a:solidFill>
            <a:prstDash val="solid"/>
            <a:miter lim="800000"/>
          </a:ln>
          <a:effectLst>
            <a:outerShdw blurRad="190500" dist="228600" dir="2700000" sy="90000">
              <a:srgbClr val="000000">
                <a:alpha val="25000"/>
              </a:srgbClr>
            </a:outerShdw>
          </a:effectLst>
          <a:scene3d>
            <a:camera prst="orthographicFront">
              <a:rot lat="0" lon="0" rev="0"/>
            </a:camera>
            <a:lightRig rig="balanced" dir="tr">
              <a:rot lat="0" lon="0" rev="2700000"/>
            </a:lightRig>
          </a:scene3d>
          <a:sp3d prstMaterial="matte">
            <a:contourClr>
              <a:schemeClr val="tx2">
                <a:shade val="50000"/>
              </a:schemeClr>
            </a:contourClr>
          </a:sp3d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t"/>
          <a:lstStyle>
            <a:lvl1pPr indent="0">
              <a:buNone/>
              <a:defRPr sz="3200"/>
            </a:lvl1pPr>
          </a:lstStyle>
          <a:p>
            <a:pPr marL="0" algn="l" rtl="0" eaLnBrk="1" latinLnBrk="0" hangingPunct="1"/>
            <a:r>
              <a:rPr kumimoji="0" lang="en-US" smtClean="0">
                <a:solidFill>
                  <a:schemeClr val="lt1"/>
                </a:solidFill>
                <a:latin typeface="+mn-lt"/>
                <a:ea typeface="+mn-ea"/>
                <a:cs typeface="+mn-cs"/>
              </a:rPr>
              <a:t>Click icon to add picture</a:t>
            </a:r>
            <a:endParaRPr kumimoji="0" lang="en-US" dirty="0">
              <a:solidFill>
                <a:schemeClr val="lt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828800" y="1166787"/>
            <a:ext cx="5486400" cy="530352"/>
          </a:xfrm>
        </p:spPr>
        <p:txBody>
          <a:bodyPr lIns="45720" tIns="45720" rIns="45720" anchor="t"/>
          <a:lstStyle>
            <a:lvl1pPr marL="0" indent="0" algn="ctr">
              <a:buNone/>
              <a:defRPr sz="14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2" name="Title Placeholder 2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anchor="ctr">
            <a:normAutofit/>
            <a:scene3d>
              <a:camera prst="orthographicFront"/>
              <a:lightRig rig="soft" dir="t">
                <a:rot lat="0" lon="0" rev="16800000"/>
              </a:lightRig>
            </a:scene3d>
            <a:sp3d prstMaterial="softEdge">
              <a:bevelT w="38100" h="38100"/>
            </a:sp3d>
          </a:bodyPr>
          <a:lstStyle/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13" name="Text Placeholder 12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70916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14" name="Date Placeholder 13"/>
          <p:cNvSpPr>
            <a:spLocks noGrp="1"/>
          </p:cNvSpPr>
          <p:nvPr>
            <p:ph type="dt" sz="half" idx="2"/>
          </p:nvPr>
        </p:nvSpPr>
        <p:spPr>
          <a:xfrm>
            <a:off x="457200" y="6416675"/>
            <a:ext cx="2133600" cy="365125"/>
          </a:xfrm>
          <a:prstGeom prst="rect">
            <a:avLst/>
          </a:prstGeom>
        </p:spPr>
        <p:txBody>
          <a:bodyPr vert="horz" anchor="b"/>
          <a:lstStyle>
            <a:lvl1pPr algn="l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38A8B5C9-6583-4164-B5F3-C4489DD7A59E}" type="datetimeFigureOut">
              <a:rPr lang="en-US" smtClean="0"/>
              <a:t>11/7/2011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3"/>
          </p:nvPr>
        </p:nvSpPr>
        <p:spPr>
          <a:xfrm>
            <a:off x="3124200" y="6416675"/>
            <a:ext cx="2895600" cy="365125"/>
          </a:xfrm>
          <a:prstGeom prst="rect">
            <a:avLst/>
          </a:prstGeom>
        </p:spPr>
        <p:txBody>
          <a:bodyPr vert="horz" anchor="b"/>
          <a:lstStyle>
            <a:lvl1pPr algn="ct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23" name="Slide Number Placeholder 22"/>
          <p:cNvSpPr>
            <a:spLocks noGrp="1"/>
          </p:cNvSpPr>
          <p:nvPr>
            <p:ph type="sldNum" sz="quarter" idx="4"/>
          </p:nvPr>
        </p:nvSpPr>
        <p:spPr>
          <a:xfrm>
            <a:off x="7924800" y="6416675"/>
            <a:ext cx="762000" cy="365125"/>
          </a:xfrm>
          <a:prstGeom prst="rect">
            <a:avLst/>
          </a:prstGeom>
        </p:spPr>
        <p:txBody>
          <a:bodyPr vert="horz" lIns="0" rIns="0" anchor="b"/>
          <a:lstStyle>
            <a:lvl1pPr algn="r" eaLnBrk="1" latinLnBrk="0" hangingPunct="1">
              <a:defRPr kumimoji="0" sz="1200">
                <a:solidFill>
                  <a:schemeClr val="tx1">
                    <a:shade val="50000"/>
                  </a:schemeClr>
                </a:solidFill>
              </a:defRPr>
            </a:lvl1pPr>
          </a:lstStyle>
          <a:p>
            <a:fld id="{0363EB56-F36C-45AF-9DA6-1669E916CE9C}" type="slidenum">
              <a:rPr lang="en-US" smtClean="0"/>
              <a:t>‹#›</a:t>
            </a:fld>
            <a:endParaRPr lang="en-US"/>
          </a:p>
        </p:txBody>
      </p:sp>
    </p:spTree>
  </p:cSld>
  <p:clrMap bg1="dk1" tx1="lt1" bg2="dk2" tx2="lt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rtl="0" eaLnBrk="1" latinLnBrk="0" hangingPunct="1">
        <a:spcBef>
          <a:spcPct val="0"/>
        </a:spcBef>
        <a:buNone/>
        <a:defRPr kumimoji="0" sz="4100" b="1" kern="1200" cap="none" baseline="0">
          <a:ln w="6350">
            <a:noFill/>
          </a:ln>
          <a:gradFill>
            <a:gsLst>
              <a:gs pos="0">
                <a:schemeClr val="accent1">
                  <a:tint val="73000"/>
                  <a:satMod val="145000"/>
                </a:schemeClr>
              </a:gs>
              <a:gs pos="73000">
                <a:schemeClr val="accent1">
                  <a:tint val="73000"/>
                  <a:satMod val="145000"/>
                </a:schemeClr>
              </a:gs>
              <a:gs pos="100000">
                <a:schemeClr val="accent1">
                  <a:tint val="83000"/>
                  <a:satMod val="143000"/>
                </a:schemeClr>
              </a:gs>
            </a:gsLst>
            <a:lin ang="4800000" scaled="1"/>
          </a:gradFill>
          <a:effectLst>
            <a:outerShdw blurRad="114300" dist="101600" dir="2700000" algn="tl" rotWithShape="0">
              <a:srgbClr val="000000">
                <a:alpha val="40000"/>
              </a:srgbClr>
            </a:outerShdw>
          </a:effectLst>
          <a:latin typeface="+mj-lt"/>
          <a:ea typeface="+mj-ea"/>
          <a:cs typeface="+mj-cs"/>
        </a:defRPr>
      </a:lvl1pPr>
    </p:titleStyle>
    <p:bodyStyle>
      <a:lvl1pPr marL="548640" indent="-411480" algn="l" rtl="0" eaLnBrk="1" latinLnBrk="0" hangingPunct="1">
        <a:spcBef>
          <a:spcPct val="20000"/>
        </a:spcBef>
        <a:buClr>
          <a:schemeClr val="tx1">
            <a:shade val="95000"/>
          </a:schemeClr>
        </a:buClr>
        <a:buSzPct val="65000"/>
        <a:buFont typeface="Wingdings 2"/>
        <a:buChar char=""/>
        <a:defRPr kumimoji="0"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868680" indent="-283464" algn="l" rtl="0" eaLnBrk="1" latinLnBrk="0" hangingPunct="1">
        <a:spcBef>
          <a:spcPct val="20000"/>
        </a:spcBef>
        <a:buClr>
          <a:schemeClr val="tx1"/>
        </a:buClr>
        <a:buSzPct val="80000"/>
        <a:buFont typeface="Wingdings 2"/>
        <a:buChar char="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33856" indent="-228600" algn="l" rtl="0" eaLnBrk="1" latinLnBrk="0" hangingPunct="1">
        <a:spcBef>
          <a:spcPct val="20000"/>
        </a:spcBef>
        <a:buClr>
          <a:schemeClr val="tx1"/>
        </a:buClr>
        <a:buSzPct val="95000"/>
        <a:buFont typeface="Wingdings"/>
        <a:buChar char=""/>
        <a:defRPr kumimoji="0" sz="2200" kern="1200">
          <a:solidFill>
            <a:schemeClr val="tx1"/>
          </a:solidFill>
          <a:latin typeface="+mn-lt"/>
          <a:ea typeface="+mn-ea"/>
          <a:cs typeface="+mn-cs"/>
        </a:defRPr>
      </a:lvl3pPr>
      <a:lvl4pPr marL="1353312" indent="-182880" algn="l" rtl="0" eaLnBrk="1" latinLnBrk="0" hangingPunct="1">
        <a:spcBef>
          <a:spcPct val="20000"/>
        </a:spcBef>
        <a:buClr>
          <a:schemeClr val="tx1"/>
        </a:buClr>
        <a:buSzPct val="100000"/>
        <a:buFont typeface="Wingdings 3"/>
        <a:buChar char="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54533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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64792" indent="-182880" algn="l" rtl="0" eaLnBrk="1" latinLnBrk="0" hangingPunct="1">
        <a:spcBef>
          <a:spcPct val="20000"/>
        </a:spcBef>
        <a:buClr>
          <a:schemeClr val="tx1"/>
        </a:buClr>
        <a:buFont typeface="Wingdings 3"/>
        <a:buChar char="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65960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7pPr>
      <a:lvl8pPr marL="2167128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368296" indent="-182880" algn="l" rtl="0" eaLnBrk="1" latinLnBrk="0" hangingPunct="1">
        <a:spcBef>
          <a:spcPct val="20000"/>
        </a:spcBef>
        <a:buClr>
          <a:schemeClr val="tx1"/>
        </a:buClr>
        <a:buFont typeface="Wingdings 2"/>
        <a:buChar char="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/>
        <p:txBody>
          <a:bodyPr/>
          <a:lstStyle/>
          <a:p>
            <a:r>
              <a:rPr lang="en-US" dirty="0" smtClean="0"/>
              <a:t>DISSEMINATING DATA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10000"/>
            <a:ext cx="6400800" cy="1752600"/>
          </a:xfrm>
        </p:spPr>
        <p:txBody>
          <a:bodyPr/>
          <a:lstStyle/>
          <a:p>
            <a:r>
              <a:rPr lang="en-US" dirty="0" smtClean="0"/>
              <a:t>PRESENTED BY,</a:t>
            </a:r>
          </a:p>
          <a:p>
            <a:r>
              <a:rPr lang="en-US" dirty="0" smtClean="0"/>
              <a:t> ALAN, CARLOS &amp; LISA</a:t>
            </a:r>
            <a:endParaRPr lang="en-US" dirty="0"/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r>
              <a:rPr lang="en-US" dirty="0" smtClean="0"/>
              <a:t>LET’S TAKE A LOOK AT OUR BENCHMARKS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/>
          </a:bodyPr>
          <a:lstStyle/>
          <a:p>
            <a:r>
              <a:rPr lang="en-US" dirty="0" smtClean="0"/>
              <a:t>*	LOOK AT THE EXAM AND TRY TO FIND 	THE DISTRACTORS</a:t>
            </a:r>
            <a:r>
              <a:rPr lang="en-US" dirty="0" smtClean="0"/>
              <a:t>(A DISTRACTOR </a:t>
            </a:r>
            <a:r>
              <a:rPr lang="en-US" dirty="0" smtClean="0"/>
              <a:t>	WOULD BE </a:t>
            </a:r>
            <a:r>
              <a:rPr lang="en-US" dirty="0" smtClean="0"/>
              <a:t>A WRONG ANSWER WITH </a:t>
            </a:r>
            <a:r>
              <a:rPr lang="en-US" dirty="0" smtClean="0"/>
              <a:t>	15</a:t>
            </a:r>
            <a:r>
              <a:rPr lang="en-US" dirty="0" smtClean="0"/>
              <a:t>% OF </a:t>
            </a:r>
            <a:r>
              <a:rPr lang="en-US" dirty="0" smtClean="0"/>
              <a:t>YOUR </a:t>
            </a:r>
            <a:r>
              <a:rPr lang="en-US" dirty="0" smtClean="0"/>
              <a:t>STUDENTS CHOOSING IT</a:t>
            </a:r>
            <a:r>
              <a:rPr lang="en-US" dirty="0" smtClean="0"/>
              <a:t>)</a:t>
            </a:r>
          </a:p>
          <a:p>
            <a:pPr>
              <a:buNone/>
            </a:pPr>
            <a:r>
              <a:rPr lang="en-US" dirty="0" smtClean="0"/>
              <a:t>	*	LOOK AT ITEM ANALYSIS TO   	COMPARE YOUR FINDINGS .</a:t>
            </a:r>
          </a:p>
          <a:p>
            <a:r>
              <a:rPr lang="en-US" dirty="0" smtClean="0"/>
              <a:t>*	LOOK AT YOUR INDIVIDUAL CLASSES 	AND  LIST QUESTIONS THAT HAVE 	DISTRACTORS.</a:t>
            </a: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CONTINUED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*  WHAT ARE SOME POSSIBLE REASONS 	STUDENTS CHOSE THE </a:t>
            </a:r>
            <a:r>
              <a:rPr lang="en-US" dirty="0" smtClean="0"/>
              <a:t>DISTRACTORS?</a:t>
            </a:r>
          </a:p>
          <a:p>
            <a:pPr>
              <a:buNone/>
            </a:pPr>
            <a:r>
              <a:rPr lang="en-US" dirty="0" smtClean="0"/>
              <a:t>	*  WHAT IF ANYTHING CAN YOU DO IN 	YOUR LESSONS TO AVOID THE 	STUDENTS’ CONFUSION?</a:t>
            </a:r>
          </a:p>
          <a:p>
            <a:r>
              <a:rPr lang="en-US" dirty="0" smtClean="0"/>
              <a:t>*   COME UP WITH AN ACTION PLAN.</a:t>
            </a:r>
          </a:p>
          <a:p>
            <a:r>
              <a:rPr lang="en-US" smtClean="0"/>
              <a:t>*	 SHARE AND PRESENT YOUR FINDINGS.</a:t>
            </a:r>
            <a:endParaRPr lang="en-US" dirty="0"/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dirty="0" smtClean="0"/>
              <a:t>TEMPLATE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r>
              <a:rPr lang="en-US" dirty="0" smtClean="0"/>
              <a:t>1)	 IDENTIFY</a:t>
            </a:r>
          </a:p>
          <a:p>
            <a:endParaRPr lang="en-US" dirty="0" smtClean="0"/>
          </a:p>
          <a:p>
            <a:r>
              <a:rPr lang="en-US" dirty="0" smtClean="0"/>
              <a:t>2)  HYPOTHESIZE</a:t>
            </a:r>
          </a:p>
          <a:p>
            <a:endParaRPr lang="en-US" dirty="0" smtClean="0"/>
          </a:p>
          <a:p>
            <a:r>
              <a:rPr lang="en-US" dirty="0" smtClean="0"/>
              <a:t>3)  TRENDS</a:t>
            </a:r>
          </a:p>
          <a:p>
            <a:endParaRPr lang="en-US" dirty="0" smtClean="0"/>
          </a:p>
          <a:p>
            <a:r>
              <a:rPr lang="en-US" dirty="0" smtClean="0"/>
              <a:t>4)  ACTION PLANS</a:t>
            </a:r>
          </a:p>
          <a:p>
            <a:endParaRPr lang="en-US" dirty="0"/>
          </a:p>
        </p:txBody>
      </p:sp>
    </p:spTree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Apex">
  <a:themeElements>
    <a:clrScheme name="Apex">
      <a:dk1>
        <a:sysClr val="windowText" lastClr="000000"/>
      </a:dk1>
      <a:lt1>
        <a:sysClr val="window" lastClr="FFFFFF"/>
      </a:lt1>
      <a:dk2>
        <a:srgbClr val="69676D"/>
      </a:dk2>
      <a:lt2>
        <a:srgbClr val="C9C2D1"/>
      </a:lt2>
      <a:accent1>
        <a:srgbClr val="CEB966"/>
      </a:accent1>
      <a:accent2>
        <a:srgbClr val="9CB084"/>
      </a:accent2>
      <a:accent3>
        <a:srgbClr val="6BB1C9"/>
      </a:accent3>
      <a:accent4>
        <a:srgbClr val="6585CF"/>
      </a:accent4>
      <a:accent5>
        <a:srgbClr val="7E6BC9"/>
      </a:accent5>
      <a:accent6>
        <a:srgbClr val="A379BB"/>
      </a:accent6>
      <a:hlink>
        <a:srgbClr val="410082"/>
      </a:hlink>
      <a:folHlink>
        <a:srgbClr val="932968"/>
      </a:folHlink>
    </a:clrScheme>
    <a:fontScheme name="Apex">
      <a:majorFont>
        <a:latin typeface="Lucida Sans"/>
        <a:ea typeface=""/>
        <a:cs typeface=""/>
        <a:font script="Grek" typeface="Arial"/>
        <a:font script="Cyrl" typeface="Arial"/>
        <a:font script="Jpan" typeface="HG丸ｺﾞｼｯｸM-PRO"/>
        <a:font script="Hang" typeface="휴먼옛체"/>
        <a:font script="Hans" typeface="黑体"/>
        <a:font script="Hant" typeface="微軟正黑體"/>
        <a:font script="Arab" typeface="Tahoma"/>
        <a:font script="Hebr" typeface="Levenim MT"/>
        <a:font script="Thai" typeface="Frees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</a:majorFont>
      <a:minorFont>
        <a:latin typeface="Book Antiqua"/>
        <a:ea typeface=""/>
        <a:cs typeface=""/>
        <a:font script="Grek" typeface="Times New Roman"/>
        <a:font script="Cyrl" typeface="Times New Roman"/>
        <a:font script="Jpan" typeface="HG明朝B"/>
        <a:font script="Hang" typeface="돋움"/>
        <a:font script="Hans" typeface="宋体"/>
        <a:font script="Hant" typeface="新細明體"/>
        <a:font script="Arab" typeface="Times New Roman"/>
        <a:font script="Hebr" typeface="David"/>
        <a:font script="Thai" typeface="EucrosiaUPC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Apex">
      <a:fillStyleLst>
        <a:solidFill>
          <a:schemeClr val="phClr"/>
        </a:solidFill>
        <a:gradFill rotWithShape="1">
          <a:gsLst>
            <a:gs pos="20000">
              <a:schemeClr val="phClr">
                <a:tint val="9000"/>
              </a:schemeClr>
            </a:gs>
            <a:gs pos="100000">
              <a:schemeClr val="phClr">
                <a:tint val="70000"/>
                <a:satMod val="100000"/>
              </a:schemeClr>
            </a:gs>
          </a:gsLst>
          <a:path path="circle">
            <a:fillToRect l="-15000" t="-15000" r="115000" b="115000"/>
          </a:path>
        </a:gradFill>
        <a:gradFill rotWithShape="1">
          <a:gsLst>
            <a:gs pos="0">
              <a:schemeClr val="phClr">
                <a:shade val="60000"/>
              </a:schemeClr>
            </a:gs>
            <a:gs pos="33000">
              <a:schemeClr val="phClr">
                <a:tint val="86500"/>
              </a:schemeClr>
            </a:gs>
            <a:gs pos="46750">
              <a:schemeClr val="phClr">
                <a:tint val="71000"/>
                <a:satMod val="112000"/>
              </a:schemeClr>
            </a:gs>
            <a:gs pos="53000">
              <a:schemeClr val="phClr">
                <a:tint val="71000"/>
                <a:satMod val="112000"/>
              </a:schemeClr>
            </a:gs>
            <a:gs pos="68000">
              <a:schemeClr val="phClr">
                <a:tint val="86000"/>
              </a:schemeClr>
            </a:gs>
            <a:gs pos="100000">
              <a:schemeClr val="phClr">
                <a:shade val="60000"/>
              </a:schemeClr>
            </a:gs>
          </a:gsLst>
          <a:lin ang="8350000" scaled="1"/>
        </a:gradFill>
      </a:fillStyleLst>
      <a:lnStyleLst>
        <a:ln w="9525" cap="flat" cmpd="sng" algn="ctr">
          <a:solidFill>
            <a:schemeClr val="phClr">
              <a:shade val="48000"/>
              <a:satMod val="110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130000" dist="101600" dir="2700000" algn="tl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</a:effectStyle>
        <a:effectStyle>
          <a:effectLst>
            <a:outerShdw blurRad="190500" dist="228600" dir="2700000" sy="90000" rotWithShape="0">
              <a:srgbClr val="000000">
                <a:alpha val="25500"/>
              </a:srgbClr>
            </a:outerShdw>
          </a:effectLst>
          <a:scene3d>
            <a:camera prst="orthographicFront" fov="0">
              <a:rot lat="0" lon="0" rev="0"/>
            </a:camera>
            <a:lightRig rig="soft" dir="tl">
              <a:rot lat="0" lon="0" rev="20100000"/>
            </a:lightRig>
          </a:scene3d>
          <a:sp3d>
            <a:bevelT w="50800" h="508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180000"/>
              </a:schemeClr>
            </a:gs>
            <a:gs pos="100000">
              <a:schemeClr val="phClr">
                <a:shade val="45000"/>
                <a:satMod val="120000"/>
              </a:schemeClr>
            </a:gs>
          </a:gsLst>
          <a:path path="circle">
            <a:fillToRect r="10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3000"/>
                <a:satMod val="110000"/>
              </a:schemeClr>
              <a:schemeClr val="phClr">
                <a:tint val="60000"/>
                <a:satMod val="425000"/>
              </a:schemeClr>
            </a:duotone>
          </a:blip>
          <a:stretch>
            <a:fillRect/>
          </a:stretch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Apex</Template>
  <TotalTime>40</TotalTime>
  <Words>29</Words>
  <Application>Microsoft Office PowerPoint</Application>
  <PresentationFormat>On-screen Show (4:3)</PresentationFormat>
  <Paragraphs>20</Paragraphs>
  <Slides>4</Slides>
  <Notes>0</Notes>
  <HiddenSlides>0</HiddenSlides>
  <MMClips>0</MMClips>
  <ScaleCrop>false</ScaleCrop>
  <HeadingPairs>
    <vt:vector size="4" baseType="variant">
      <vt:variant>
        <vt:lpstr>Theme</vt:lpstr>
      </vt:variant>
      <vt:variant>
        <vt:i4>1</vt:i4>
      </vt:variant>
      <vt:variant>
        <vt:lpstr>Slide Titles</vt:lpstr>
      </vt:variant>
      <vt:variant>
        <vt:i4>4</vt:i4>
      </vt:variant>
    </vt:vector>
  </HeadingPairs>
  <TitlesOfParts>
    <vt:vector size="5" baseType="lpstr">
      <vt:lpstr>Apex</vt:lpstr>
      <vt:lpstr>DISSEMINATING DATA</vt:lpstr>
      <vt:lpstr>LET’S TAKE A LOOK AT OUR BENCHMARKS</vt:lpstr>
      <vt:lpstr>CONTINUED</vt:lpstr>
      <vt:lpstr>TEMPLATE</vt:lpstr>
    </vt:vector>
  </TitlesOfParts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DISSEMINATING DATA</dc:title>
  <dc:creator>fsuteam</dc:creator>
  <cp:lastModifiedBy>fsuteam</cp:lastModifiedBy>
  <cp:revision>7</cp:revision>
  <dcterms:created xsi:type="dcterms:W3CDTF">2011-11-07T20:34:55Z</dcterms:created>
  <dcterms:modified xsi:type="dcterms:W3CDTF">2011-11-07T21:15:49Z</dcterms:modified>
</cp:coreProperties>
</file>

<file path=docProps/thumbnail.jpeg>
</file>